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328" r:id="rId7"/>
    <p:sldId id="295" r:id="rId8"/>
    <p:sldId id="329" r:id="rId9"/>
    <p:sldId id="330" r:id="rId10"/>
    <p:sldId id="331" r:id="rId11"/>
    <p:sldId id="324" r:id="rId12"/>
    <p:sldId id="325" r:id="rId13"/>
    <p:sldId id="326" r:id="rId14"/>
    <p:sldId id="327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78799A-EE66-4627-A187-8133A3FB786A}">
  <a:tblStyle styleId="{6B78799A-EE66-4627-A187-8133A3FB78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357"/>
  </p:normalViewPr>
  <p:slideViewPr>
    <p:cSldViewPr snapToGrid="0">
      <p:cViewPr varScale="1">
        <p:scale>
          <a:sx n="120" d="100"/>
          <a:sy n="120" d="100"/>
        </p:scale>
        <p:origin x="200" y="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116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f6ddfc01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f6ddfc01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f7241b6e0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f7241b6e0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f6ddfc013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f6ddfc013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f6ddfc01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f6ddfc01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最後感謝各位委員今日的參與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利用跨鏈的方法實作溯源的需求，在此我們利用</a:t>
            </a:r>
            <a:r>
              <a:rPr lang="en-US" altLang="zh-TW" dirty="0" err="1"/>
              <a:t>Oraclize</a:t>
            </a:r>
            <a:r>
              <a:rPr lang="en-US" altLang="zh-TW" dirty="0"/>
              <a:t>(Provable) </a:t>
            </a:r>
            <a:r>
              <a:rPr lang="zh-TW" altLang="en-US" dirty="0"/>
              <a:t>的技術實作。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以介紹智能合約為重點，</a:t>
            </a:r>
            <a:r>
              <a:rPr lang="en-US" altLang="zh-TW" dirty="0"/>
              <a:t>JSON Parser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UI</a:t>
            </a:r>
            <a:r>
              <a:rPr lang="zh-TW" altLang="en-US" dirty="0"/>
              <a:t>介面修改，</a:t>
            </a:r>
            <a:r>
              <a:rPr lang="en-US" altLang="zh-TW" dirty="0"/>
              <a:t>sync status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f5eaae6d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f5eaae6d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86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97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97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去中心化數位貨幣溯源服務：</a:t>
            </a:r>
            <a:r>
              <a:rPr lang="zh-TW" altLang="en-US" sz="3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設計與</a:t>
            </a:r>
            <a:r>
              <a:rPr lang="zh-TW" altLang="en-US" sz="3600">
                <a:latin typeface="Garamond" panose="02020404030301010803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以</a:t>
            </a:r>
            <a:r>
              <a:rPr lang="zh-TW" altLang="en-US" sz="3600" dirty="0">
                <a:latin typeface="Garamond" panose="02020404030301010803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太坊</a:t>
            </a:r>
            <a:r>
              <a:rPr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實作</a:t>
            </a:r>
            <a:endParaRPr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Garamond" panose="02020404030301010803" pitchFamily="18" charset="0"/>
              </a:rPr>
              <a:t>A Decentralized Digital Currency Tracing Service: Design and Implementation on Ethereum</a:t>
            </a:r>
            <a:endParaRPr sz="2000" dirty="0">
              <a:latin typeface="Garamond" panose="02020404030301010803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研究生：</a:t>
            </a:r>
            <a:r>
              <a:rPr lang="zh-TW" altLang="en-US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朱奕寧</a:t>
            </a:r>
            <a:endParaRPr sz="2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指導教授：</a:t>
            </a:r>
            <a:r>
              <a:rPr lang="zh-TW" altLang="en-US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郭桐惟</a:t>
            </a:r>
            <a:r>
              <a:rPr lang="zh-TW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教授</a:t>
            </a:r>
            <a:endParaRPr sz="2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F5BA67E-15C3-4046-AD70-26B954A37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17"/>
            <a:ext cx="9144000" cy="50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2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 dirty="0"/>
              <a:t>結論與建議</a:t>
            </a:r>
            <a:endParaRPr sz="3200" dirty="0"/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842" y="1102939"/>
            <a:ext cx="6840231" cy="404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貢獻</a:t>
            </a:r>
            <a:endParaRPr sz="3200" dirty="0"/>
          </a:p>
        </p:txBody>
      </p:sp>
      <p:pic>
        <p:nvPicPr>
          <p:cNvPr id="660" name="Google Shape;66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2400" dirty="0">
                <a:solidFill>
                  <a:schemeClr val="tx1"/>
                </a:solidFill>
              </a:rPr>
              <a:t>從跨鏈互操作性相關文獻開始討論發想，制定出四種應用場景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2400" dirty="0">
                <a:solidFill>
                  <a:schemeClr val="tx1"/>
                </a:solidFill>
              </a:rPr>
              <a:t>套用應用場景到三種跨鏈模式(見證人、中繼、雜湊鎖)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2400" dirty="0">
                <a:solidFill>
                  <a:schemeClr val="tx1"/>
                </a:solidFill>
              </a:rPr>
              <a:t>以Corda和以太坊為例進行實驗以茲證明，為未來研究者提供研究依據與實作經驗。</a:t>
            </a:r>
            <a:endParaRPr sz="2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未來方向建議</a:t>
            </a:r>
            <a:endParaRPr sz="3200" dirty="0"/>
          </a:p>
        </p:txBody>
      </p:sp>
      <p:sp>
        <p:nvSpPr>
          <p:cNvPr id="667" name="Google Shape;667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</a:rPr>
              <a:t>(1)獎勵機制（Incentive Mechanism）：當跨鏈技術需要第三方時，系統要如何設計獎勵機制</a:t>
            </a:r>
            <a:r>
              <a:rPr lang="zh-TW" sz="2400" dirty="0">
                <a:solidFill>
                  <a:srgbClr val="FF0000"/>
                </a:solidFill>
              </a:rPr>
              <a:t>鼓勵第三方參與</a:t>
            </a:r>
            <a:r>
              <a:rPr lang="zh-TW" sz="2400" dirty="0">
                <a:solidFill>
                  <a:schemeClr val="dk1"/>
                </a:solidFill>
              </a:rPr>
              <a:t>？這個問題在公有鏈間的跨鏈會更為重要，因為在公有鏈的生態環境中，我們無法強迫節點擔任第三方。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</a:rPr>
              <a:t>(2)通用性（Universality）：在設計或實作跨鏈技術時，若能確保該技術</a:t>
            </a:r>
            <a:r>
              <a:rPr lang="zh-TW" sz="2400" dirty="0">
                <a:solidFill>
                  <a:srgbClr val="FF0000"/>
                </a:solidFill>
              </a:rPr>
              <a:t>能適用多種不同區塊鏈間的資料交換</a:t>
            </a:r>
            <a:r>
              <a:rPr lang="zh-TW" sz="2400" dirty="0">
                <a:solidFill>
                  <a:schemeClr val="dk1"/>
                </a:solidFill>
              </a:rPr>
              <a:t>，則該技術可以有更大的通用性。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</a:rPr>
              <a:t> 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668" name="Google Shape;6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感謝聆聽</a:t>
            </a:r>
            <a:endParaRPr sz="3200" dirty="0"/>
          </a:p>
        </p:txBody>
      </p:sp>
      <p:pic>
        <p:nvPicPr>
          <p:cNvPr id="675" name="Google Shape;6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1E67F33-285A-6F40-94E4-157A36DC3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60" y="1888491"/>
            <a:ext cx="8226279" cy="23997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背景動機	</a:t>
            </a:r>
            <a:r>
              <a:rPr lang="zh-TW" dirty="0"/>
              <a:t>	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追溯數位貨幣歷史交易之需求</a:t>
            </a:r>
            <a:endParaRPr lang="en-US" altLang="zh-TW" sz="2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去中心化：透過智能合約結合</a:t>
            </a:r>
            <a:r>
              <a:rPr lang="en-US" altLang="zh-TW" sz="2400" dirty="0" err="1">
                <a:solidFill>
                  <a:srgbClr val="FF0000"/>
                </a:solidFill>
                <a:latin typeface="Garamond" panose="02020404030301010803" pitchFamily="18" charset="0"/>
                <a:ea typeface="Microsoft JhengHei" panose="020B0604030504040204" pitchFamily="34" charset="-120"/>
              </a:rPr>
              <a:t>Oraclize</a:t>
            </a:r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技術，以提供歷史交易</a:t>
            </a:r>
            <a:endParaRPr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zh-TW" altLang="en-US" sz="24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11" y="4247077"/>
            <a:ext cx="1521910" cy="65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181" y="3368207"/>
            <a:ext cx="1064925" cy="8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568" y="259440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4EF9FF0-32F4-9242-8FE5-5F967F2EE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7964" y="2594404"/>
            <a:ext cx="2148072" cy="2166484"/>
          </a:xfrm>
          <a:prstGeom prst="rect">
            <a:avLst/>
          </a:prstGeom>
        </p:spPr>
      </p:pic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D639906C-E032-A349-BE69-1B5626125130}"/>
              </a:ext>
            </a:extLst>
          </p:cNvPr>
          <p:cNvCxnSpPr/>
          <p:nvPr/>
        </p:nvCxnSpPr>
        <p:spPr>
          <a:xfrm>
            <a:off x="1733106" y="2864404"/>
            <a:ext cx="1701210" cy="5038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026C1CE7-F35D-3041-9237-3EF5FE8AC323}"/>
              </a:ext>
            </a:extLst>
          </p:cNvPr>
          <p:cNvCxnSpPr>
            <a:cxnSpLocks/>
          </p:cNvCxnSpPr>
          <p:nvPr/>
        </p:nvCxnSpPr>
        <p:spPr>
          <a:xfrm>
            <a:off x="1754149" y="3715260"/>
            <a:ext cx="16801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A79148F9-FF0C-ED45-8AA0-DF6643AB3222}"/>
              </a:ext>
            </a:extLst>
          </p:cNvPr>
          <p:cNvCxnSpPr>
            <a:cxnSpLocks/>
          </p:cNvCxnSpPr>
          <p:nvPr/>
        </p:nvCxnSpPr>
        <p:spPr>
          <a:xfrm flipV="1">
            <a:off x="1897838" y="4112327"/>
            <a:ext cx="1536478" cy="467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780BC6A4-D4F0-184A-8DF5-D2D9899F6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9467" y="2994295"/>
            <a:ext cx="1441929" cy="1441929"/>
          </a:xfrm>
          <a:prstGeom prst="rect">
            <a:avLst/>
          </a:prstGeom>
        </p:spPr>
      </p:pic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EA2EEA89-4A53-1F4A-B62D-5FAA688CD2F2}"/>
              </a:ext>
            </a:extLst>
          </p:cNvPr>
          <p:cNvCxnSpPr>
            <a:stCxn id="3" idx="3"/>
          </p:cNvCxnSpPr>
          <p:nvPr/>
        </p:nvCxnSpPr>
        <p:spPr>
          <a:xfrm>
            <a:off x="5646036" y="3677646"/>
            <a:ext cx="108437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問題</a:t>
            </a:r>
            <a:endParaRPr sz="3200"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</a:rPr>
              <a:t>歷史交易正確性</a:t>
            </a:r>
            <a:r>
              <a:rPr lang="zh-TW" sz="2400" dirty="0">
                <a:solidFill>
                  <a:schemeClr val="tx1"/>
                </a:solidFill>
              </a:rPr>
              <a:t>：</a:t>
            </a:r>
            <a:r>
              <a:rPr lang="en-US" altLang="zh-TW" sz="2400" dirty="0">
                <a:solidFill>
                  <a:schemeClr val="tx1"/>
                </a:solidFill>
                <a:latin typeface="Garamond" panose="02020404030301010803" pitchFamily="18" charset="0"/>
              </a:rPr>
              <a:t>Real</a:t>
            </a:r>
            <a:r>
              <a:rPr lang="en-US" altLang="zh-TW" sz="2400" dirty="0">
                <a:solidFill>
                  <a:schemeClr val="tx1"/>
                </a:solidFill>
              </a:rPr>
              <a:t>? </a:t>
            </a:r>
            <a:r>
              <a:rPr lang="en-US" altLang="zh-TW" sz="2400" dirty="0">
                <a:solidFill>
                  <a:schemeClr val="tx1"/>
                </a:solidFill>
                <a:latin typeface="Garamond" panose="02020404030301010803" pitchFamily="18" charset="0"/>
              </a:rPr>
              <a:t>Fake</a:t>
            </a:r>
            <a:r>
              <a:rPr lang="en-US" altLang="zh-TW" sz="2400" dirty="0">
                <a:solidFill>
                  <a:schemeClr val="tx1"/>
                </a:solidFill>
              </a:rPr>
              <a:t>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</a:rPr>
              <a:t>取得歷史交易： </a:t>
            </a:r>
            <a:r>
              <a:rPr lang="en" altLang="zh-TW" sz="2400" dirty="0">
                <a:solidFill>
                  <a:schemeClr val="tx1"/>
                </a:solidFill>
                <a:latin typeface="Garamond" panose="02020404030301010803" pitchFamily="18" charset="0"/>
              </a:rPr>
              <a:t>Who</a:t>
            </a:r>
            <a:r>
              <a:rPr lang="en" altLang="zh-TW" sz="2400" dirty="0">
                <a:solidFill>
                  <a:schemeClr val="tx1"/>
                </a:solidFill>
              </a:rPr>
              <a:t>? </a:t>
            </a:r>
            <a:r>
              <a:rPr lang="en" altLang="zh-TW" sz="2400" dirty="0">
                <a:solidFill>
                  <a:schemeClr val="tx1"/>
                </a:solidFill>
                <a:latin typeface="Garamond" panose="02020404030301010803" pitchFamily="18" charset="0"/>
              </a:rPr>
              <a:t>How</a:t>
            </a:r>
            <a:r>
              <a:rPr lang="en" altLang="zh-TW" sz="2400" dirty="0">
                <a:solidFill>
                  <a:schemeClr val="tx1"/>
                </a:solidFill>
              </a:rPr>
              <a:t>?</a:t>
            </a:r>
            <a:endParaRPr lang="en" sz="2400" dirty="0">
              <a:solidFill>
                <a:schemeClr val="tx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CD9EE8C-81EE-0D44-AAAA-4E60DE6C5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563" y="2252626"/>
            <a:ext cx="2890874" cy="28908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目的</a:t>
            </a:r>
            <a:endParaRPr sz="32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於智能合約繼承</a:t>
            </a:r>
            <a:r>
              <a:rPr lang="en-US" altLang="zh-TW" sz="2400" dirty="0" err="1">
                <a:solidFill>
                  <a:schemeClr val="tx1"/>
                </a:solidFill>
                <a:latin typeface="Garamond" panose="02020404030301010803" pitchFamily="18" charset="0"/>
              </a:rPr>
              <a:t>Oraclize</a:t>
            </a:r>
            <a:r>
              <a:rPr lang="zh-TW" altLang="en-US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技術</a:t>
            </a:r>
            <a:r>
              <a:rPr lang="zh-TW" altLang="en-US" sz="2400" dirty="0">
                <a:solidFill>
                  <a:schemeClr val="tx1"/>
                </a:solidFill>
              </a:rPr>
              <a:t>，以及</a:t>
            </a:r>
            <a:r>
              <a:rPr lang="en-US" altLang="zh-TW" sz="2400" dirty="0" err="1">
                <a:solidFill>
                  <a:schemeClr val="tx1"/>
                </a:solidFill>
                <a:latin typeface="Garamond" panose="02020404030301010803" pitchFamily="18" charset="0"/>
              </a:rPr>
              <a:t>Etherscan</a:t>
            </a:r>
            <a:r>
              <a:rPr lang="en-US" altLang="zh-TW" sz="2400" dirty="0">
                <a:solidFill>
                  <a:schemeClr val="tx1"/>
                </a:solidFill>
                <a:latin typeface="Garamond" panose="02020404030301010803" pitchFamily="18" charset="0"/>
              </a:rPr>
              <a:t> APIs</a:t>
            </a:r>
            <a:r>
              <a:rPr lang="zh-TW" altLang="en-US" sz="2400" dirty="0">
                <a:solidFill>
                  <a:schemeClr val="tx1"/>
                </a:solidFill>
              </a:rPr>
              <a:t>取得歷史交易資訊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</a:rPr>
              <a:t>提供範圍搜索以利查詢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2400" dirty="0">
                <a:solidFill>
                  <a:schemeClr val="tx1"/>
                </a:solidFill>
              </a:rPr>
              <a:t>以</a:t>
            </a:r>
            <a:r>
              <a:rPr lang="en-US" altLang="zh-TW" sz="2400" dirty="0">
                <a:solidFill>
                  <a:schemeClr val="tx1"/>
                </a:solidFill>
                <a:latin typeface="Garamond" panose="02020404030301010803" pitchFamily="18" charset="0"/>
              </a:rPr>
              <a:t>Ethereum</a:t>
            </a:r>
            <a:r>
              <a:rPr lang="zh-TW" sz="2400" dirty="0">
                <a:solidFill>
                  <a:schemeClr val="tx1"/>
                </a:solidFill>
              </a:rPr>
              <a:t>為</a:t>
            </a:r>
            <a:r>
              <a:rPr lang="zh-TW" altLang="en-US" sz="2400" dirty="0">
                <a:solidFill>
                  <a:schemeClr val="tx1"/>
                </a:solidFill>
              </a:rPr>
              <a:t>實驗平台</a:t>
            </a:r>
            <a:r>
              <a:rPr lang="zh-TW" sz="2400" dirty="0">
                <a:solidFill>
                  <a:schemeClr val="tx1"/>
                </a:solidFill>
              </a:rPr>
              <a:t>，進行上述實驗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61" y="2860675"/>
            <a:ext cx="2272150" cy="17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EC99779-BF4B-BF48-82DE-334736D64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002" y="2571750"/>
            <a:ext cx="2527891" cy="25278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B4E6F25-DF9F-B14A-8B6B-469620CC9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741210"/>
            <a:ext cx="1940631" cy="19572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A3F38E-F898-9145-99DF-D7B717335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282" y="3534168"/>
            <a:ext cx="628716" cy="3015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00446C-3E28-0C43-9B0B-18676D589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1201" y="3038483"/>
            <a:ext cx="1292896" cy="12928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技術背景</a:t>
            </a:r>
            <a:endParaRPr sz="3200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/>
              <a:buAutoNum type="arabicPeriod"/>
            </a:pPr>
            <a:r>
              <a:rPr lang="zh-TW" sz="2400" dirty="0">
                <a:solidFill>
                  <a:schemeClr val="tx1"/>
                </a:solidFill>
              </a:rPr>
              <a:t>區塊鏈</a:t>
            </a:r>
            <a:r>
              <a:rPr lang="zh-TW" altLang="en-US" sz="2400" dirty="0">
                <a:solidFill>
                  <a:schemeClr val="tx1"/>
                </a:solidFill>
              </a:rPr>
              <a:t>：許多節點共同維護的帳本</a:t>
            </a:r>
            <a:endParaRPr lang="en-US" altLang="zh-TW" sz="2400" dirty="0">
              <a:solidFill>
                <a:schemeClr val="tx1"/>
              </a:solidFill>
            </a:endParaRPr>
          </a:p>
          <a:p>
            <a:pPr>
              <a:buFont typeface="Arial"/>
              <a:buAutoNum type="arabicPeriod"/>
            </a:pPr>
            <a:r>
              <a:rPr lang="zh-TW" sz="2400" dirty="0">
                <a:solidFill>
                  <a:schemeClr val="tx1"/>
                </a:solidFill>
              </a:rPr>
              <a:t>智能合約</a:t>
            </a:r>
            <a:r>
              <a:rPr lang="zh-TW" altLang="en-US" sz="2400" dirty="0">
                <a:solidFill>
                  <a:schemeClr val="tx1"/>
                </a:solidFill>
              </a:rPr>
              <a:t>：執行在區塊鏈上的程式碼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Garamond" panose="02020404030301010803" pitchFamily="18" charset="0"/>
              </a:rPr>
              <a:t>Oraclize</a:t>
            </a:r>
            <a:endParaRPr sz="2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/>
              <a:t>系統架構圖</a:t>
            </a:r>
            <a:endParaRPr sz="3200" dirty="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DB3686-6549-9840-848E-42F2F557A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5599"/>
            <a:ext cx="9144000" cy="336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4DCAF6-1751-2145-93E2-4E21B6AED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500"/>
            <a:ext cx="9144000" cy="5016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92B0F0-6206-6E4C-BABA-71D3737FF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081"/>
            <a:ext cx="9144000" cy="50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4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6A55D2-2814-4245-A30B-0EE36DE7C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005"/>
            <a:ext cx="9144000" cy="47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836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356</Words>
  <Application>Microsoft Macintosh PowerPoint</Application>
  <PresentationFormat>如螢幕大小 (16:9)</PresentationFormat>
  <Paragraphs>34</Paragraphs>
  <Slides>14</Slides>
  <Notes>14</Notes>
  <HiddenSlides>4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8" baseType="lpstr">
      <vt:lpstr>Microsoft JhengHei</vt:lpstr>
      <vt:lpstr>Arial</vt:lpstr>
      <vt:lpstr>Garamond</vt:lpstr>
      <vt:lpstr>Simple Light</vt:lpstr>
      <vt:lpstr>去中心化數位貨幣溯源服務：設計與以太坊實作 A Decentralized Digital Currency Tracing Service: Design and Implementation on Ethereum</vt:lpstr>
      <vt:lpstr>背景動機  </vt:lpstr>
      <vt:lpstr>問題</vt:lpstr>
      <vt:lpstr>目的</vt:lpstr>
      <vt:lpstr>技術背景</vt:lpstr>
      <vt:lpstr>系統架構圖</vt:lpstr>
      <vt:lpstr>PowerPoint 簡報</vt:lpstr>
      <vt:lpstr>PowerPoint 簡報</vt:lpstr>
      <vt:lpstr>PowerPoint 簡報</vt:lpstr>
      <vt:lpstr>PowerPoint 簡報</vt:lpstr>
      <vt:lpstr>結論與建議</vt:lpstr>
      <vt:lpstr>貢獻</vt:lpstr>
      <vt:lpstr>未來方向建議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區塊鏈跨鏈互操作性研究: 以 R3 Corda 與以太坊為例 Cross-Chain Interoperability Study: The Case of R3 Corda and Ethereum</dc:title>
  <dc:creator>wufx</dc:creator>
  <cp:lastModifiedBy>Microsoft Office User</cp:lastModifiedBy>
  <cp:revision>80</cp:revision>
  <dcterms:modified xsi:type="dcterms:W3CDTF">2020-09-21T04:38:17Z</dcterms:modified>
</cp:coreProperties>
</file>